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Google Shape;47;p17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4" name="Google Shape;48;p17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3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Google Shape;53;p18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1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4" name="Google Shape;58;p19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5" name="Google Shape;59;p19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6" name="Google Shape;60;p19"/>
          <p:cNvSpPr txBox="1"/>
          <p:nvPr>
            <p:ph type="body" sz="quarter" idx="23"/>
          </p:nvPr>
        </p:nvSpPr>
        <p:spPr>
          <a:xfrm>
            <a:off x="6226200" y="409824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" name="Google Shape;65;p20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7" name="Google Shape;66;p20"/>
          <p:cNvSpPr txBox="1"/>
          <p:nvPr>
            <p:ph type="body" sz="quarter" idx="22"/>
          </p:nvPr>
        </p:nvSpPr>
        <p:spPr>
          <a:xfrm>
            <a:off x="7949158" y="1825560"/>
            <a:ext cx="338580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8" name="Google Shape;67;p20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9" name="Google Shape;68;p20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0" name="Google Shape;69;p20"/>
          <p:cNvSpPr txBox="1"/>
          <p:nvPr>
            <p:ph type="body" sz="quarter" idx="25"/>
          </p:nvPr>
        </p:nvSpPr>
        <p:spPr>
          <a:xfrm>
            <a:off x="7949158" y="4098240"/>
            <a:ext cx="338580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9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8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57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Google Shape;82;p23"/>
          <p:cNvSpPr txBox="1"/>
          <p:nvPr>
            <p:ph type="body" sz="half" idx="21"/>
          </p:nvPr>
        </p:nvSpPr>
        <p:spPr>
          <a:xfrm>
            <a:off x="6226200" y="1825560"/>
            <a:ext cx="5131087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8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4" name="Google Shape;93;p26"/>
          <p:cNvSpPr txBox="1"/>
          <p:nvPr>
            <p:ph type="body" sz="half" idx="21"/>
          </p:nvPr>
        </p:nvSpPr>
        <p:spPr>
          <a:xfrm>
            <a:off x="6226200" y="1825560"/>
            <a:ext cx="5131087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5" name="Google Shape;94;p26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9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Google Shape;99;p27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6" name="Google Shape;100;p27"/>
          <p:cNvSpPr txBox="1"/>
          <p:nvPr>
            <p:ph type="body" sz="quarter" idx="22"/>
          </p:nvPr>
        </p:nvSpPr>
        <p:spPr>
          <a:xfrm>
            <a:off x="6226200" y="409824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0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05;p28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7" name="Google Shape;106;p28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6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7" name="Google Shape;111;p29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6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7" name="Google Shape;116;p30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8" name="Google Shape;117;p30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9" name="Google Shape;118;p30"/>
          <p:cNvSpPr txBox="1"/>
          <p:nvPr>
            <p:ph type="body" sz="quarter" idx="23"/>
          </p:nvPr>
        </p:nvSpPr>
        <p:spPr>
          <a:xfrm>
            <a:off x="6226200" y="409824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38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9" name="Google Shape;123;p31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0" name="Google Shape;124;p31"/>
          <p:cNvSpPr txBox="1"/>
          <p:nvPr>
            <p:ph type="body" sz="quarter" idx="22"/>
          </p:nvPr>
        </p:nvSpPr>
        <p:spPr>
          <a:xfrm>
            <a:off x="7949158" y="1825560"/>
            <a:ext cx="338580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1" name="Google Shape;125;p31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2" name="Google Shape;126;p31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3" name="Google Shape;127;p31"/>
          <p:cNvSpPr txBox="1"/>
          <p:nvPr>
            <p:ph type="body" sz="quarter" idx="25"/>
          </p:nvPr>
        </p:nvSpPr>
        <p:spPr>
          <a:xfrm>
            <a:off x="7949158" y="4098240"/>
            <a:ext cx="338580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Google Shape;24;p12"/>
          <p:cNvSpPr txBox="1"/>
          <p:nvPr>
            <p:ph type="body" sz="half" idx="21"/>
          </p:nvPr>
        </p:nvSpPr>
        <p:spPr>
          <a:xfrm>
            <a:off x="6226200" y="1825560"/>
            <a:ext cx="5131087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0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Google Shape;35;p15"/>
          <p:cNvSpPr txBox="1"/>
          <p:nvPr>
            <p:ph type="body" sz="half" idx="21"/>
          </p:nvPr>
        </p:nvSpPr>
        <p:spPr>
          <a:xfrm>
            <a:off x="6226200" y="1825560"/>
            <a:ext cx="5131087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2" name="Google Shape;36;p15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1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" name="Google Shape;41;p16"/>
          <p:cNvSpPr txBox="1"/>
          <p:nvPr>
            <p:ph type="body" sz="quarter" idx="21"/>
          </p:nvPr>
        </p:nvSpPr>
        <p:spPr>
          <a:xfrm>
            <a:off x="6226200" y="182556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3" name="Google Shape;42;p16"/>
          <p:cNvSpPr txBox="1"/>
          <p:nvPr>
            <p:ph type="body" sz="quarter" idx="22"/>
          </p:nvPr>
        </p:nvSpPr>
        <p:spPr>
          <a:xfrm>
            <a:off x="6226200" y="4098240"/>
            <a:ext cx="5131087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080" y="365040"/>
            <a:ext cx="10515242" cy="132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080" y="1825560"/>
            <a:ext cx="10515242" cy="435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737600" y="6145698"/>
            <a:ext cx="408851" cy="421303"/>
          </a:xfrm>
          <a:prstGeom prst="rect">
            <a:avLst/>
          </a:prstGeom>
          <a:ln w="12700">
            <a:miter lim="400000"/>
          </a:ln>
        </p:spPr>
        <p:txBody>
          <a:bodyPr wrap="none" lIns="45675" tIns="45675" rIns="45675" bIns="45675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3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4.png"/><Relationship Id="rId14" Type="http://schemas.openxmlformats.org/officeDocument/2006/relationships/video" Target="../media/media5.mp4"/><Relationship Id="rId15" Type="http://schemas.microsoft.com/office/2007/relationships/media" Target="../media/media5.mp4"/><Relationship Id="rId1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33;p1"/>
          <p:cNvSpPr txBox="1"/>
          <p:nvPr/>
        </p:nvSpPr>
        <p:spPr>
          <a:xfrm>
            <a:off x="45723" y="0"/>
            <a:ext cx="12100553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6000"/>
            </a:lvl1pPr>
          </a:lstStyle>
          <a:p>
            <a:pPr/>
            <a:r>
              <a:t>Face Focus Control</a:t>
            </a:r>
          </a:p>
        </p:txBody>
      </p:sp>
      <p:sp>
        <p:nvSpPr>
          <p:cNvPr id="254" name="Google Shape;134;p1"/>
          <p:cNvSpPr txBox="1"/>
          <p:nvPr/>
        </p:nvSpPr>
        <p:spPr>
          <a:xfrm>
            <a:off x="8699923" y="5132325"/>
            <a:ext cx="2950508" cy="58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/>
            <a:r>
              <a:t>Дышлевский Игорь</a:t>
            </a:r>
          </a:p>
          <a:p>
            <a:pPr/>
            <a:r>
              <a:t>МАОУ СОШ 88 города Тюмени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163;p5"/>
          <p:cNvSpPr txBox="1"/>
          <p:nvPr/>
        </p:nvSpPr>
        <p:spPr>
          <a:xfrm>
            <a:off x="883805" y="673527"/>
            <a:ext cx="10423850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/>
            <a:r>
              <a:t>Варианты использования</a:t>
            </a:r>
          </a:p>
        </p:txBody>
      </p:sp>
      <p:sp>
        <p:nvSpPr>
          <p:cNvPr id="298" name="Google Shape;164;p5"/>
          <p:cNvSpPr txBox="1"/>
          <p:nvPr/>
        </p:nvSpPr>
        <p:spPr>
          <a:xfrm>
            <a:off x="1046848" y="2025299"/>
            <a:ext cx="4097935" cy="1953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spAutoFit/>
          </a:bodyPr>
          <a:lstStyle/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online-встречи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блогеры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конференции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презентации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/>
            </a:pPr>
            <a:r>
              <a:t>телевизионные шоу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5718" y="0"/>
            <a:ext cx="487222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169;p6"/>
          <p:cNvSpPr txBox="1"/>
          <p:nvPr/>
        </p:nvSpPr>
        <p:spPr>
          <a:xfrm>
            <a:off x="1230200" y="389855"/>
            <a:ext cx="7769950" cy="15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sz="4600"/>
            </a:pPr>
            <a:r>
              <a:t>Если у вас остались </a:t>
            </a:r>
            <a:r>
              <a:rPr b="1">
                <a:solidFill>
                  <a:srgbClr val="535353"/>
                </a:solidFill>
              </a:rPr>
              <a:t>вопросы</a:t>
            </a:r>
          </a:p>
        </p:txBody>
      </p:sp>
      <p:sp>
        <p:nvSpPr>
          <p:cNvPr id="303" name="Google Shape;170;p6"/>
          <p:cNvSpPr txBox="1"/>
          <p:nvPr/>
        </p:nvSpPr>
        <p:spPr>
          <a:xfrm>
            <a:off x="1323322" y="2644381"/>
            <a:ext cx="2993309" cy="139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b="1" sz="2100"/>
            </a:pPr>
            <a:r>
              <a:t>+7(904) 4730-513</a:t>
            </a:r>
          </a:p>
          <a:p>
            <a:pPr>
              <a:defRPr b="1" sz="2100"/>
            </a:pPr>
            <a:r>
              <a:t>+7 (3452) 73-05-13</a:t>
            </a:r>
          </a:p>
          <a:p>
            <a:pPr>
              <a:defRPr b="1" sz="2100"/>
            </a:pPr>
          </a:p>
        </p:txBody>
      </p:sp>
      <p:sp>
        <p:nvSpPr>
          <p:cNvPr id="304" name="Google Shape;171;p6"/>
          <p:cNvSpPr txBox="1"/>
          <p:nvPr/>
        </p:nvSpPr>
        <p:spPr>
          <a:xfrm>
            <a:off x="1343471" y="3501008"/>
            <a:ext cx="2993310" cy="47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 b="1" sz="2100"/>
            </a:lvl1pPr>
          </a:lstStyle>
          <a:p>
            <a:pPr/>
            <a:r>
              <a:t>igor11se@icloud.com</a:t>
            </a:r>
          </a:p>
        </p:txBody>
      </p:sp>
      <p:sp>
        <p:nvSpPr>
          <p:cNvPr id="305" name="Google Shape;172;p6"/>
          <p:cNvSpPr txBox="1"/>
          <p:nvPr/>
        </p:nvSpPr>
        <p:spPr>
          <a:xfrm>
            <a:off x="1323325" y="2136494"/>
            <a:ext cx="7583701" cy="47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 sz="2100"/>
            </a:lvl1pPr>
          </a:lstStyle>
          <a:p>
            <a:pPr/>
            <a:r>
              <a:t>Дышлевский Игорь Максимович</a:t>
            </a:r>
          </a:p>
        </p:txBody>
      </p:sp>
      <p:pic>
        <p:nvPicPr>
          <p:cNvPr id="306" name="25231.png" descr="252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1285" y="3138935"/>
            <a:ext cx="2475704" cy="247570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Прямоугольник 1"/>
          <p:cNvSpPr txBox="1"/>
          <p:nvPr/>
        </p:nvSpPr>
        <p:spPr>
          <a:xfrm>
            <a:off x="7171048" y="5814527"/>
            <a:ext cx="460594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https://github.com/IgorDyslevski/FFC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39;p2"/>
          <p:cNvSpPr txBox="1"/>
          <p:nvPr>
            <p:ph type="ctrTitle"/>
          </p:nvPr>
        </p:nvSpPr>
        <p:spPr>
          <a:xfrm>
            <a:off x="838080" y="365036"/>
            <a:ext cx="10515301" cy="13251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400"/>
            </a:lvl1pPr>
          </a:lstStyle>
          <a:p>
            <a:pPr/>
            <a:r>
              <a:t>Трекинг лица</a:t>
            </a:r>
          </a:p>
        </p:txBody>
      </p:sp>
      <p:pic>
        <p:nvPicPr>
          <p:cNvPr id="257" name="from 12.30.58.mp4" descr="from 12.30.5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9232" y="1772085"/>
            <a:ext cx="7285827" cy="409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tramp 12.30.58.mp4" descr="tramp 12.30.58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656039" y="1772085"/>
            <a:ext cx="1997904" cy="1997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right.mp4" descr="right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794923" y="1772085"/>
            <a:ext cx="1997904" cy="1997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left 12.30.58.mp4" descr="left 12.30.58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7656039" y="3851929"/>
            <a:ext cx="1997904" cy="1997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witching.mp4" descr="switching.mp4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9794923" y="3851929"/>
            <a:ext cx="1997903" cy="1997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5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888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87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787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7027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3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video>
            <p:seq concurrent="1" prevAc="none" nextAc="seek">
              <p:cTn id="24" evtFilter="cancelBubble" nodeType="interactiveSeq" restart="whenNotActive" fill="hold">
                <p:stCondLst>
                  <p:cond delay="0" evt="onClick">
                    <p:tgtEl>
                      <p:spTgt spid="25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7"/>
                  </p:tgtEl>
                </p:cond>
              </p:nextCondLst>
            </p:seq>
            <p:video fullScrn="0">
              <p:cMediaNode mute="0" showWhenStopped="1" numSld="1" vol="100000">
                <p:cTn id="29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  <p:seq concurrent="1" prevAc="none" nextAc="seek">
              <p:cTn id="30" evtFilter="cancelBubble" nodeType="interactiveSeq" restart="whenNotActive" fill="hold">
                <p:stCondLst>
                  <p:cond delay="0" evt="onClick">
                    <p:tgtEl>
                      <p:spTgt spid="2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8"/>
                  </p:tgtEl>
                </p:cond>
              </p:nextCondLst>
            </p:seq>
            <p:video fullScrn="0">
              <p:cMediaNode mute="0" showWhenStopped="1" numSld="1" vol="100000">
                <p:cTn id="35" fill="hold" display="0">
                  <p:stCondLst>
                    <p:cond delay="indefinite"/>
                  </p:stCondLst>
                </p:cTn>
                <p:tgtEl>
                  <p:spTgt spid="259"/>
                </p:tgtEl>
              </p:cMediaNode>
            </p:video>
            <p:seq concurrent="1" prevAc="none" nextAc="seek">
              <p:cTn id="36" evtFilter="cancelBubble" nodeType="interactiveSeq" restart="whenNotActive" fill="hold">
                <p:stCondLst>
                  <p:cond delay="0" evt="onClick">
                    <p:tgtEl>
                      <p:spTgt spid="2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9"/>
                  </p:tgtEl>
                </p:cond>
              </p:nextCondLst>
            </p:seq>
            <p:video fullScrn="0">
              <p:cMediaNode mute="0" showWhenStopped="1" numSld="1" vol="100000">
                <p:cTn id="41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  <p:seq concurrent="1" prevAc="none" nextAc="seek">
              <p:cTn id="42" evtFilter="cancelBubble" nodeType="interactiveSeq" restart="whenNotActive" fill="hold">
                <p:stCondLst>
                  <p:cond delay="0" evt="onClick">
                    <p:tgtEl>
                      <p:spTgt spid="2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0"/>
                  </p:tgtEl>
                </p:cond>
              </p:nextCondLst>
            </p:seq>
            <p:video fullScrn="0">
              <p:cMediaNode mute="0" showWhenStopped="1" numSld="1" vol="100000">
                <p:cTn id="4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48" evtFilter="cancelBubble" nodeType="interactiveSeq" restart="whenNotActive" fill="hold">
                <p:stCondLst>
                  <p:cond delay="0" evt="onClick">
                    <p:tgtEl>
                      <p:spTgt spid="2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146;p3" descr="Google Shape;14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761" y="-300600"/>
            <a:ext cx="15977879" cy="77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7;p3"/>
          <p:cNvSpPr txBox="1"/>
          <p:nvPr/>
        </p:nvSpPr>
        <p:spPr>
          <a:xfrm>
            <a:off x="883804" y="1825560"/>
            <a:ext cx="4817872" cy="435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normAutofit fontScale="100000" lnSpcReduction="0"/>
          </a:bodyPr>
          <a:lstStyle>
            <a:lvl1pPr>
              <a:lnSpc>
                <a:spcPct val="90000"/>
              </a:lnSpc>
              <a:defRPr sz="2000"/>
            </a:lvl1pPr>
          </a:lstStyle>
          <a:p>
            <a:pPr/>
            <a:r>
              <a:t>API включает в себя поиск лиц в кадре и определение «похожести» по отношению к лицу, выбранному в предыдущем кадре.</a:t>
            </a:r>
          </a:p>
        </p:txBody>
      </p:sp>
      <p:sp>
        <p:nvSpPr>
          <p:cNvPr id="265" name="Google Shape;148;p3"/>
          <p:cNvSpPr txBox="1"/>
          <p:nvPr/>
        </p:nvSpPr>
        <p:spPr>
          <a:xfrm>
            <a:off x="883804" y="673560"/>
            <a:ext cx="10423791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pPr/>
            <a:r>
              <a:t>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Технологии поиска лиц в кадре, которые предоставляет API"/>
          <p:cNvSpPr txBox="1"/>
          <p:nvPr/>
        </p:nvSpPr>
        <p:spPr>
          <a:xfrm>
            <a:off x="406767" y="374763"/>
            <a:ext cx="1137846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Технологии поиска лиц</a:t>
            </a:r>
          </a:p>
        </p:txBody>
      </p:sp>
      <p:pic>
        <p:nvPicPr>
          <p:cNvPr id="268" name="Google Shape;156;p4" descr="Google Shape;156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660" y="2115960"/>
            <a:ext cx="1945702" cy="239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yologo_2.png" descr="yologo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3534" y="1993589"/>
            <a:ext cx="4973632" cy="264119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Алгоритм"/>
          <p:cNvSpPr txBox="1"/>
          <p:nvPr/>
        </p:nvSpPr>
        <p:spPr>
          <a:xfrm>
            <a:off x="1585756" y="4960189"/>
            <a:ext cx="138951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Алгоритм</a:t>
            </a:r>
          </a:p>
        </p:txBody>
      </p:sp>
      <p:sp>
        <p:nvSpPr>
          <p:cNvPr id="271" name="Нейронные сети"/>
          <p:cNvSpPr txBox="1"/>
          <p:nvPr/>
        </p:nvSpPr>
        <p:spPr>
          <a:xfrm>
            <a:off x="7357987" y="4960189"/>
            <a:ext cx="238472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Нейронные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Технологии сравнения лиц, которые предоставляет API"/>
          <p:cNvSpPr txBox="1"/>
          <p:nvPr/>
        </p:nvSpPr>
        <p:spPr>
          <a:xfrm>
            <a:off x="406767" y="374763"/>
            <a:ext cx="1137846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Технологии сравнения лиц</a:t>
            </a:r>
          </a:p>
        </p:txBody>
      </p:sp>
      <p:pic>
        <p:nvPicPr>
          <p:cNvPr id="274" name="histogram.png" descr="hist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35" y="2171262"/>
            <a:ext cx="3353967" cy="2515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Гистограммы цвета"/>
          <p:cNvSpPr txBox="1"/>
          <p:nvPr/>
        </p:nvSpPr>
        <p:spPr>
          <a:xfrm>
            <a:off x="390659" y="4752101"/>
            <a:ext cx="282808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Гистограммы цвета</a:t>
            </a:r>
          </a:p>
        </p:txBody>
      </p:sp>
      <p:sp>
        <p:nvSpPr>
          <p:cNvPr id="276" name="Расстояние между лицами"/>
          <p:cNvSpPr txBox="1"/>
          <p:nvPr/>
        </p:nvSpPr>
        <p:spPr>
          <a:xfrm>
            <a:off x="3727477" y="4752101"/>
            <a:ext cx="389309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Расстояние между лицами</a:t>
            </a:r>
          </a:p>
        </p:txBody>
      </p:sp>
      <p:pic>
        <p:nvPicPr>
          <p:cNvPr id="277" name="Снимок экрана 2021-10-10 в 09.37.35.png" descr="Снимок экрана 2021-10-10 в 09.37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7302" y="3041649"/>
            <a:ext cx="3175003" cy="774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1*eJ36Jpf-DE9q5nKk67xT0Q.jpeg" descr="1*eJ36Jpf-DE9q5nKk67xT0Q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1002" y="2291227"/>
            <a:ext cx="4419617" cy="227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Нейронные сети"/>
          <p:cNvSpPr txBox="1"/>
          <p:nvPr/>
        </p:nvSpPr>
        <p:spPr>
          <a:xfrm>
            <a:off x="8129309" y="4752101"/>
            <a:ext cx="292300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Нейронные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53;p4"/>
          <p:cNvSpPr txBox="1"/>
          <p:nvPr/>
        </p:nvSpPr>
        <p:spPr>
          <a:xfrm>
            <a:off x="45723" y="450725"/>
            <a:ext cx="12100553" cy="135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/>
            <a:r>
              <a:t>Использованные модули</a:t>
            </a:r>
          </a:p>
        </p:txBody>
      </p:sp>
      <p:pic>
        <p:nvPicPr>
          <p:cNvPr id="282" name="Google Shape;154;p4" descr="Google Shape;15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113" y="4835175"/>
            <a:ext cx="6390991" cy="2396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155;p4" descr="Google Shape;155;p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5581" y="2020859"/>
            <a:ext cx="3195362" cy="3195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Google Shape;156;p4" descr="Google Shape;156;p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64122" y="4234481"/>
            <a:ext cx="1945698" cy="239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Google Shape;157;p4" descr="Google Shape;157;p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9864" y="2002869"/>
            <a:ext cx="4954206" cy="1436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Google Shape;158;p4" descr="Google Shape;158;p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20447" y="3459083"/>
            <a:ext cx="7087551" cy="1356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FFC.png" descr="FF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207" y="-5143874"/>
            <a:ext cx="5856348" cy="2044455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Алгоритм поиска лиц"/>
          <p:cNvSpPr txBox="1"/>
          <p:nvPr/>
        </p:nvSpPr>
        <p:spPr>
          <a:xfrm>
            <a:off x="550553" y="496203"/>
            <a:ext cx="3390969" cy="38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/>
            </a:lvl1pPr>
          </a:lstStyle>
          <a:p>
            <a:pPr/>
            <a:r>
              <a:t>Алгоритм поиска лиц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Заголовок 1"/>
          <p:cNvSpPr txBox="1"/>
          <p:nvPr>
            <p:ph type="ctrTitle"/>
          </p:nvPr>
        </p:nvSpPr>
        <p:spPr>
          <a:xfrm>
            <a:off x="706024" y="-168097"/>
            <a:ext cx="10515242" cy="1325162"/>
          </a:xfrm>
          <a:prstGeom prst="rect">
            <a:avLst/>
          </a:prstGeom>
        </p:spPr>
        <p:txBody>
          <a:bodyPr/>
          <a:lstStyle/>
          <a:p>
            <a:pPr/>
            <a:r>
              <a:t>Программы контроля за лицом</a:t>
            </a:r>
          </a:p>
        </p:txBody>
      </p:sp>
      <p:graphicFrame>
        <p:nvGraphicFramePr>
          <p:cNvPr id="292" name="Таблица 3"/>
          <p:cNvGraphicFramePr/>
          <p:nvPr/>
        </p:nvGraphicFramePr>
        <p:xfrm>
          <a:off x="915651" y="668771"/>
          <a:ext cx="10585177" cy="46805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40561"/>
                <a:gridCol w="3078777"/>
                <a:gridCol w="4865838"/>
              </a:tblGrid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Трекеры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Принцип работы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Особенности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2400">
                          <a:sym typeface="Arial"/>
                        </a:rPr>
                        <a:t>FCC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лицом. Но теряет контроль при повороте лица на большой угол. Плавное перемещение. Работа со множеством лиц. Отображение конкретного лица по выбору пользователя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Apple CentralStage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головой, Плавное перемещение. Работа со множеством лиц
Нет выбора конкретного лица - подстраивает кадр под попадание в него всех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Arduino - Android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 (тени)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лицом, но теряет лицо под углом, около, 30 градусов. Резкое, скачкообразное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СamTrack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 (тени)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Ищет лицо и увеличивает область с ним.  Главное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Заголовок 1"/>
          <p:cNvSpPr txBox="1"/>
          <p:nvPr>
            <p:ph type="ctrTitle"/>
          </p:nvPr>
        </p:nvSpPr>
        <p:spPr>
          <a:xfrm>
            <a:off x="838080" y="365040"/>
            <a:ext cx="10515243" cy="132516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Дальнейшие направления проекта</a:t>
            </a:r>
          </a:p>
        </p:txBody>
      </p:sp>
      <p:sp>
        <p:nvSpPr>
          <p:cNvPr id="295" name="Текст 2"/>
          <p:cNvSpPr txBox="1"/>
          <p:nvPr>
            <p:ph type="subTitle" idx="1"/>
          </p:nvPr>
        </p:nvSpPr>
        <p:spPr>
          <a:xfrm>
            <a:off x="838080" y="1825560"/>
            <a:ext cx="10515243" cy="4350964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▪"/>
            </a:pPr>
            <a:r>
              <a:t>Сохранение программы в виде исполняемого файла (.exe / .dmg)</a:t>
            </a:r>
          </a:p>
          <a:p>
            <a:pPr marL="228600" indent="-228600">
              <a:buSzPct val="100000"/>
              <a:buChar char="▪"/>
            </a:pPr>
            <a:r>
              <a:t>Переобучение модели поиска лиц на поиск голов</a:t>
            </a:r>
          </a:p>
          <a:p>
            <a:pPr marL="228600" indent="-228600">
              <a:buSzPct val="100000"/>
              <a:buChar char="▪"/>
            </a:pPr>
            <a:r>
              <a:t>Уменьшение времени обработки кадра</a:t>
            </a:r>
          </a:p>
          <a:p>
            <a:pPr marL="228600" indent="-228600">
              <a:buSzPct val="100000"/>
              <a:buChar char="▪"/>
            </a:pPr>
            <a:r>
              <a:t>Обучение дополнительных моделей сравнения лиц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